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277" r:id="rId32"/>
    <p:sldId id="278" r:id="rId33"/>
    <p:sldId id="297" r:id="rId34"/>
    <p:sldId id="279" r:id="rId35"/>
    <p:sldId id="296" r:id="rId36"/>
    <p:sldId id="285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1BE30-1C72-84D3-E86A-62ED42692003}" v="643" dt="2025-06-22T17:42:30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it-it/topic/avviare-o-interrompere-l-assistente-vocale-99c201e7-fa7a-9b0b-f947-dee965c1375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3600" err="1">
                <a:solidFill>
                  <a:schemeClr val="bg1"/>
                </a:solidFill>
              </a:rPr>
              <a:t>Manuale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operativo</a:t>
            </a:r>
            <a:r>
              <a:rPr lang="en-US" sz="3600" dirty="0">
                <a:solidFill>
                  <a:schemeClr val="bg1"/>
                </a:solidFill>
              </a:rPr>
              <a:t> per </a:t>
            </a:r>
            <a:r>
              <a:rPr lang="en-US" sz="36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dirty="0" err="1"/>
              <a:t>Materiale</a:t>
            </a:r>
            <a:r>
              <a:rPr lang="en-US" sz="3000" dirty="0"/>
              <a:t> </a:t>
            </a:r>
            <a:r>
              <a:rPr lang="en-US" sz="3000" dirty="0" err="1"/>
              <a:t>esteso</a:t>
            </a:r>
            <a:r>
              <a:rPr lang="en-US" sz="3000" dirty="0"/>
              <a:t> ed </a:t>
            </a:r>
            <a:r>
              <a:rPr lang="en-US" sz="3000" dirty="0" err="1"/>
              <a:t>adattato</a:t>
            </a:r>
            <a:r>
              <a:rPr lang="en-US" sz="3000" dirty="0"/>
              <a:t> </a:t>
            </a:r>
            <a:r>
              <a:rPr lang="en-US" sz="3000" dirty="0" err="1"/>
              <a:t>sulla</a:t>
            </a:r>
            <a:r>
              <a:rPr lang="en-US" sz="3000" dirty="0"/>
              <a:t> base del </a:t>
            </a:r>
            <a:r>
              <a:rPr lang="en-US" sz="3000" dirty="0" err="1"/>
              <a:t>lavoro</a:t>
            </a:r>
            <a:r>
              <a:rPr lang="en-US" sz="3000" dirty="0"/>
              <a:t> del </a:t>
            </a:r>
            <a:r>
              <a:rPr lang="en-US" sz="3000" dirty="0" err="1"/>
              <a:t>dott</a:t>
            </a:r>
            <a:r>
              <a:rPr lang="en-US" sz="3000" dirty="0"/>
              <a:t>. Alessandro Albano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err="1">
                <a:solidFill>
                  <a:srgbClr val="FFFFFF"/>
                </a:solidFill>
                <a:sym typeface="Calibri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500" kern="1200" dirty="0">
                <a:solidFill>
                  <a:srgbClr val="FFFFFF"/>
                </a:solidFill>
              </a:rPr>
              <a:t>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7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NVDA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Using NVDA Screen Reader on Windows - Bocoup">
            <a:extLst>
              <a:ext uri="{FF2B5EF4-FFF2-40B4-BE49-F238E27FC236}">
                <a16:creationId xmlns:a16="http://schemas.microsoft.com/office/drawing/2014/main" id="{3DB1E227-54A3-E3BC-10E7-1E63E44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" y="390832"/>
            <a:ext cx="7620793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 descr="Dispositivo mobile con app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33102" y="2091219"/>
            <a:ext cx="4699475" cy="4148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Helvetica);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sinistra;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</a:p>
          <a:p>
            <a:pPr marL="457200" lvl="1" indent="0">
              <a:spcBef>
                <a:spcPts val="560"/>
              </a:spcBef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verificare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 dirty="0">
                <a:hlinkClick r:id="rId3"/>
              </a:rPr>
              <a:t>WebAim Contrast Checker</a:t>
            </a:r>
            <a:endParaRPr lang="en-US" sz="2400"/>
          </a:p>
        </p:txBody>
      </p:sp>
      <p:pic>
        <p:nvPicPr>
          <p:cNvPr id="175" name="Picture 172" descr="Tavola periodica degli elementi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 descr="Una mano che tiene una penna e cerchi ombreggiati su un foglio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17531"/>
            <a:ext cx="8458200" cy="52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6" y="457200"/>
            <a:ext cx="79779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 descr="Grafico colorato con etichette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765158"/>
            <a:ext cx="6741188" cy="48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).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Prima di </a:t>
            </a:r>
            <a:r>
              <a:rPr lang="en-US" sz="2400" err="1"/>
              <a:t>inserire</a:t>
            </a:r>
            <a:r>
              <a:rPr lang="en-US" sz="2400" dirty="0"/>
              <a:t> un </a:t>
            </a:r>
            <a:r>
              <a:rPr lang="en-US" sz="2400" err="1"/>
              <a:t>nome</a:t>
            </a:r>
            <a:r>
              <a:rPr lang="en-US" sz="2400" dirty="0"/>
              <a:t> di fantasia in un </a:t>
            </a:r>
            <a:r>
              <a:rPr lang="en-US" sz="2400" err="1"/>
              <a:t>quesito</a:t>
            </a:r>
            <a:r>
              <a:rPr lang="en-US" sz="2400" dirty="0"/>
              <a:t>, </a:t>
            </a:r>
            <a:r>
              <a:rPr lang="en-US" sz="2400" err="1"/>
              <a:t>provare</a:t>
            </a:r>
            <a:r>
              <a:rPr lang="en-US" sz="2400" dirty="0"/>
              <a:t> ad </a:t>
            </a:r>
            <a:r>
              <a:rPr lang="en-US" sz="2400" err="1"/>
              <a:t>ascoltare</a:t>
            </a:r>
            <a:r>
              <a:rPr lang="en-US" sz="2400" dirty="0"/>
              <a:t> come </a:t>
            </a:r>
            <a:r>
              <a:rPr lang="en-US" sz="2400" err="1"/>
              <a:t>viene</a:t>
            </a:r>
            <a:r>
              <a:rPr lang="en-US" sz="2400" dirty="0"/>
              <a:t> </a:t>
            </a:r>
            <a:r>
              <a:rPr lang="en-US" sz="2400" err="1"/>
              <a:t>letto</a:t>
            </a:r>
            <a:r>
              <a:rPr lang="en-US" sz="2400" dirty="0"/>
              <a:t> da un </a:t>
            </a:r>
            <a:r>
              <a:rPr lang="en-US" sz="2400" err="1"/>
              <a:t>lettore</a:t>
            </a:r>
            <a:r>
              <a:rPr lang="en-US" sz="2400" dirty="0"/>
              <a:t> </a:t>
            </a:r>
            <a:r>
              <a:rPr lang="en-US" sz="2400" err="1"/>
              <a:t>vocale</a:t>
            </a:r>
            <a:r>
              <a:rPr lang="en-US" sz="2400" dirty="0"/>
              <a:t>. </a:t>
            </a:r>
          </a:p>
          <a:p>
            <a:pPr marL="457200" lvl="1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Ad </a:t>
            </a:r>
            <a:r>
              <a:rPr lang="en-US" sz="2400" dirty="0" err="1"/>
              <a:t>esempio</a:t>
            </a:r>
            <a:r>
              <a:rPr lang="en-US" sz="2400" dirty="0"/>
              <a:t> </a:t>
            </a:r>
            <a:r>
              <a:rPr lang="en-US" sz="2400" u="sng" dirty="0">
                <a:hlinkClick r:id="rId3"/>
              </a:rPr>
              <a:t>l’assistente vocale in Windows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23258"/>
            <a:ext cx="8458200" cy="50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918645"/>
            <a:ext cx="7984418" cy="50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 descr="Immagini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 descr="Immagini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114300" indent="0">
              <a:buSzPts val="2800"/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1BD9612E-AE79-2C05-BE5F-3287DBB9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31633"/>
            <a:ext cx="8458200" cy="35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 descr="Formule scritte su un lavagna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 descr="Formule scritte su un lavagna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AC275D5A-2D28-595E-A2FF-A60F3C1C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08" y="492734"/>
            <a:ext cx="6622227" cy="56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 descr="Formule scritte su un lavagna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28104"/>
            <a:ext cx="8458200" cy="5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 dirty="0">
                <a:latin typeface="Calibri"/>
                <a:ea typeface="Calibri"/>
                <a:cs typeface="Calibri"/>
                <a:sym typeface="Calibri"/>
              </a:rPr>
              <a:t>Grazie per </a:t>
            </a:r>
            <a:r>
              <a:rPr lang="en-US" sz="3850" dirty="0" err="1">
                <a:latin typeface="Calibri"/>
                <a:ea typeface="Calibri"/>
                <a:cs typeface="Calibri"/>
                <a:sym typeface="Calibri"/>
              </a:rPr>
              <a:t>l’attenzione</a:t>
            </a:r>
            <a:r>
              <a:rPr lang="en-US" sz="3850" dirty="0"/>
              <a:t>!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71939" y="1683093"/>
            <a:ext cx="5850494" cy="433307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r>
              <a:rPr lang="en-US" sz="2100" dirty="0"/>
              <a:t>Gabriel </a:t>
            </a:r>
            <a:r>
              <a:rPr lang="en-US" sz="2100" dirty="0" err="1"/>
              <a:t>Rovesti</a:t>
            </a:r>
            <a:endParaRPr lang="en-US" sz="21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100" dirty="0" err="1"/>
              <a:t>Indirizzo</a:t>
            </a:r>
            <a:r>
              <a:rPr lang="en-US" sz="2100" dirty="0"/>
              <a:t> mail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1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endParaRPr lang="en-US" sz="21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lang="en-US" sz="2100" u="sng" dirty="0"/>
          </a:p>
          <a:p>
            <a:pPr>
              <a:buNone/>
            </a:pPr>
            <a:r>
              <a:rPr lang="en-US" sz="2100" dirty="0"/>
              <a:t>✅ </a:t>
            </a:r>
            <a:r>
              <a:rPr lang="en-US" sz="2100" dirty="0" err="1"/>
              <a:t>Consulenza</a:t>
            </a:r>
            <a:r>
              <a:rPr lang="en-US" sz="2100" dirty="0"/>
              <a:t> </a:t>
            </a:r>
            <a:r>
              <a:rPr lang="en-US" sz="2100" dirty="0" err="1"/>
              <a:t>urgente</a:t>
            </a:r>
            <a:r>
              <a:rPr lang="en-US" sz="2100" dirty="0"/>
              <a:t>: </a:t>
            </a:r>
            <a:r>
              <a:rPr lang="en-US" sz="2100" dirty="0" err="1"/>
              <a:t>risposta</a:t>
            </a:r>
            <a:r>
              <a:rPr lang="en-US" sz="2100" dirty="0"/>
              <a:t> in 24h</a:t>
            </a:r>
            <a:endParaRPr lang="en-US" dirty="0"/>
          </a:p>
          <a:p>
            <a:pPr>
              <a:buNone/>
            </a:pPr>
            <a:r>
              <a:rPr lang="en-US" sz="2100" dirty="0"/>
              <a:t>✅ FAQ online: [Zoom </a:t>
            </a:r>
            <a:r>
              <a:rPr lang="en-US" sz="2100" dirty="0" err="1"/>
              <a:t>su</a:t>
            </a:r>
            <a:r>
              <a:rPr lang="en-US" sz="2100" dirty="0"/>
              <a:t> </a:t>
            </a:r>
            <a:r>
              <a:rPr lang="en-US" sz="2100" dirty="0" err="1"/>
              <a:t>richiesta</a:t>
            </a:r>
            <a:r>
              <a:rPr lang="en-US" sz="2100" dirty="0"/>
              <a:t>]</a:t>
            </a:r>
            <a:endParaRPr lang="en-US" dirty="0"/>
          </a:p>
          <a:p>
            <a:pPr>
              <a:buNone/>
            </a:pPr>
            <a:r>
              <a:rPr lang="en-US" sz="2100" dirty="0"/>
              <a:t>✅ </a:t>
            </a:r>
            <a:r>
              <a:rPr lang="en-US" sz="2100" dirty="0" err="1"/>
              <a:t>Esempi</a:t>
            </a:r>
            <a:r>
              <a:rPr lang="en-US" sz="2100" dirty="0"/>
              <a:t> e template per </a:t>
            </a:r>
            <a:r>
              <a:rPr lang="en-US" sz="2100" dirty="0" err="1"/>
              <a:t>disciplina</a:t>
            </a:r>
            <a:r>
              <a:rPr lang="en-US" sz="2100" dirty="0"/>
              <a:t>: [Google Drive]</a:t>
            </a:r>
            <a:endParaRPr lang="en-US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10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100" dirty="0"/>
              <a:t>Date per </a:t>
            </a:r>
            <a:r>
              <a:rPr lang="en-US" sz="2100" dirty="0" err="1"/>
              <a:t>consulenze</a:t>
            </a:r>
            <a:r>
              <a:rPr lang="en-US" sz="2100" dirty="0"/>
              <a:t> </a:t>
            </a:r>
            <a:r>
              <a:rPr lang="en-US" sz="2100" dirty="0" err="1"/>
              <a:t>personalizzate</a:t>
            </a:r>
            <a:r>
              <a:rPr lang="en-US" sz="21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  <a:buFont typeface="Calibri"/>
              <a:buChar char="-"/>
            </a:pPr>
            <a:r>
              <a:rPr lang="en-US" sz="2100" dirty="0">
                <a:highlight>
                  <a:srgbClr val="FFFFFF"/>
                </a:highlight>
              </a:rPr>
              <a:t>Giugno: 24 – 27</a:t>
            </a:r>
            <a:endParaRPr lang="en-US" sz="21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  <a:buFont typeface="Calibri"/>
              <a:buChar char="-"/>
            </a:pPr>
            <a:r>
              <a:rPr lang="en-US" sz="2100" dirty="0" err="1">
                <a:highlight>
                  <a:srgbClr val="FFFFFF"/>
                </a:highlight>
              </a:rPr>
              <a:t>Luglio</a:t>
            </a:r>
            <a:r>
              <a:rPr lang="en-US" sz="21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1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n-US" sz="21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1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What are the different types of Color blindness? | IrisTech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36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Immagine 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PowerPoint Presentation</vt:lpstr>
      <vt:lpstr>Uso di tabelle</vt:lpstr>
      <vt:lpstr>PowerPoint Presentation</vt:lpstr>
      <vt:lpstr>Uso del colore</vt:lpstr>
      <vt:lpstr>PowerPoint Presentation</vt:lpstr>
      <vt:lpstr>Brani lunghi con spazi da riempire</vt:lpstr>
      <vt:lpstr>Brani da completare  oppure  con porzioni bilingue</vt:lpstr>
      <vt:lpstr>Sigle, acronimi, abbreviazioni e nomi di fantasia</vt:lpstr>
      <vt:lpstr>PowerPoint Presentation</vt:lpstr>
      <vt:lpstr>Sequenze alfanumeriche da decifrare</vt:lpstr>
      <vt:lpstr>PowerPoint Presentation</vt:lpstr>
      <vt:lpstr>Immagini (1)</vt:lpstr>
      <vt:lpstr>Immagini (2)</vt:lpstr>
      <vt:lpstr>PowerPoint Presentation</vt:lpstr>
      <vt:lpstr>Notazione matematica (1)</vt:lpstr>
      <vt:lpstr>Notazione matematica (2)</vt:lpstr>
      <vt:lpstr>PowerPoint Presentation</vt:lpstr>
      <vt:lpstr>Notazioni chimiche</vt:lpstr>
      <vt:lpstr>PowerPoint Presentation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396</cp:revision>
  <dcterms:created xsi:type="dcterms:W3CDTF">2022-06-27T11:11:24Z</dcterms:created>
  <dcterms:modified xsi:type="dcterms:W3CDTF">2025-06-22T17:42:54Z</dcterms:modified>
</cp:coreProperties>
</file>